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1" r:id="rId3"/>
    <p:sldId id="258" r:id="rId4"/>
    <p:sldId id="276" r:id="rId5"/>
    <p:sldId id="264" r:id="rId6"/>
    <p:sldId id="259" r:id="rId7"/>
    <p:sldId id="265" r:id="rId8"/>
    <p:sldId id="269" r:id="rId9"/>
    <p:sldId id="263" r:id="rId10"/>
    <p:sldId id="260" r:id="rId11"/>
    <p:sldId id="275" r:id="rId12"/>
    <p:sldId id="266" r:id="rId13"/>
    <p:sldId id="262" r:id="rId14"/>
    <p:sldId id="272" r:id="rId15"/>
    <p:sldId id="273" r:id="rId16"/>
    <p:sldId id="270" r:id="rId17"/>
    <p:sldId id="274" r:id="rId18"/>
    <p:sldId id="271" r:id="rId19"/>
    <p:sldId id="268" r:id="rId20"/>
    <p:sldId id="267" r:id="rId21"/>
    <p:sldId id="277" r:id="rId22"/>
    <p:sldId id="278" r:id="rId23"/>
    <p:sldId id="279"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80" autoAdjust="0"/>
  </p:normalViewPr>
  <p:slideViewPr>
    <p:cSldViewPr>
      <p:cViewPr varScale="1">
        <p:scale>
          <a:sx n="70" d="100"/>
          <a:sy n="70" d="100"/>
        </p:scale>
        <p:origin x="-138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17A88F-938E-4D5F-A668-C29C88F0E222}" type="datetimeFigureOut">
              <a:rPr lang="ru-RU" smtClean="0"/>
              <a:pPr/>
              <a:t>09.11.2017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4CD304-431F-4E68-A7DE-077287037AB4}" type="slidenum">
              <a:rPr lang="ru-RU" smtClean="0"/>
              <a:pPr/>
              <a:t>‹#›</a:t>
            </a:fld>
            <a:endParaRPr lang="ru-RU"/>
          </a:p>
        </p:txBody>
      </p:sp>
    </p:spTree>
    <p:extLst>
      <p:ext uri="{BB962C8B-B14F-4D97-AF65-F5344CB8AC3E}">
        <p14:creationId xmlns:p14="http://schemas.microsoft.com/office/powerpoint/2010/main" val="2667028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64CD304-431F-4E68-A7DE-077287037AB4}"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23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4CD304-431F-4E68-A7DE-077287037AB4}"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09.11.2017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09.11.2017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31640" y="260648"/>
            <a:ext cx="6768752" cy="649408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endPar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endParaRPr>
          </a:p>
          <a:p>
            <a:pPr algn="ctr"/>
            <a:r>
              <a:rPr lang="ru-RU" sz="36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Bookman Old Style" pitchFamily="18" charset="0"/>
              </a:rPr>
              <a:t>Методическое обеспечение и материально-технические ресурсы изостудии.</a:t>
            </a:r>
          </a:p>
          <a:p>
            <a:pPr algn="ctr"/>
            <a:endParaRPr lang="ru-RU" sz="2400" b="1" dirty="0" smtClean="0">
              <a:ln w="11430"/>
              <a:solidFill>
                <a:srgbClr val="002060"/>
              </a:solidFill>
              <a:effectLst>
                <a:outerShdw blurRad="50800" dist="39000" dir="5460000" algn="tl">
                  <a:srgbClr val="000000">
                    <a:alpha val="38000"/>
                  </a:srgbClr>
                </a:outerShdw>
              </a:effectLst>
              <a:latin typeface="Bookman Old Style" pitchFamily="18" charset="0"/>
            </a:endParaRP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pitchFamily="18" charset="0"/>
              </a:rPr>
              <a:t>Муниципальное автономное дошкольное образовательное</a:t>
            </a: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pitchFamily="18" charset="0"/>
              </a:rPr>
              <a:t>Учреждение «Детский сад</a:t>
            </a: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pitchFamily="18" charset="0"/>
              </a:rPr>
              <a:t>Комбинированного вида</a:t>
            </a:r>
          </a:p>
          <a:p>
            <a:pPr algn="ct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pitchFamily="18" charset="0"/>
              </a:rPr>
              <a:t>№25 «Калинка» г.Химки</a:t>
            </a:r>
          </a:p>
          <a:p>
            <a:pPr algn="ctr"/>
            <a:endPar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endParaRPr>
          </a:p>
          <a:p>
            <a:pPr algn="ctr"/>
            <a:endParaRPr lang="ru-RU"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endParaRPr>
          </a:p>
        </p:txBody>
      </p:sp>
      <p:sp>
        <p:nvSpPr>
          <p:cNvPr id="9" name="Левая фигурная скобка 8"/>
          <p:cNvSpPr/>
          <p:nvPr/>
        </p:nvSpPr>
        <p:spPr>
          <a:xfrm rot="16200000">
            <a:off x="4283968" y="3717032"/>
            <a:ext cx="576064" cy="5040560"/>
          </a:xfrm>
          <a:prstGeom prst="leftBrace">
            <a:avLst>
              <a:gd name="adj1" fmla="val 49219"/>
              <a:gd name="adj2" fmla="val 50217"/>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28148455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620688"/>
            <a:ext cx="3528392" cy="532859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pPr algn="l"/>
            <a:r>
              <a:rPr lang="ru-RU" sz="2400" b="1" i="1" dirty="0" smtClean="0"/>
              <a:t>Художественные материалы</a:t>
            </a:r>
            <a:br>
              <a:rPr lang="ru-RU" sz="2400" b="1" i="1" dirty="0" smtClean="0"/>
            </a:br>
            <a:r>
              <a:rPr lang="ru-RU" sz="2400" b="1" i="1" dirty="0" smtClean="0"/>
              <a:t> и инструменты</a:t>
            </a:r>
            <a:r>
              <a:rPr lang="ru-RU" sz="2000" b="1" i="1" dirty="0" smtClean="0"/>
              <a:t>: </a:t>
            </a:r>
            <a:br>
              <a:rPr lang="ru-RU" sz="2000" b="1" i="1" dirty="0" smtClean="0"/>
            </a:br>
            <a:r>
              <a:rPr lang="ru-RU" sz="2000" b="1" i="1" dirty="0" smtClean="0"/>
              <a:t/>
            </a:r>
            <a:br>
              <a:rPr lang="ru-RU" sz="2000" b="1" i="1" dirty="0" smtClean="0"/>
            </a:br>
            <a:r>
              <a:rPr lang="ru-RU" sz="2000" b="1" i="1" dirty="0" smtClean="0"/>
              <a:t>1.кисти акварельные № 2,4,5,6,9,10</a:t>
            </a:r>
            <a:br>
              <a:rPr lang="ru-RU" sz="2000" b="1" i="1" dirty="0" smtClean="0"/>
            </a:br>
            <a:r>
              <a:rPr lang="ru-RU" sz="2000" b="1" i="1" dirty="0" smtClean="0"/>
              <a:t>2. кисти клеевые</a:t>
            </a:r>
            <a:br>
              <a:rPr lang="ru-RU" sz="2000" b="1" i="1" dirty="0" smtClean="0"/>
            </a:br>
            <a:r>
              <a:rPr lang="ru-RU" sz="2000" b="1" i="1" dirty="0" smtClean="0"/>
              <a:t>3.кисти тычковые</a:t>
            </a:r>
            <a:br>
              <a:rPr lang="ru-RU" sz="2000" b="1" i="1" dirty="0" smtClean="0"/>
            </a:br>
            <a:r>
              <a:rPr lang="ru-RU" sz="2000" b="1" i="1" dirty="0" smtClean="0"/>
              <a:t>4.карандаши цветные</a:t>
            </a:r>
            <a:br>
              <a:rPr lang="ru-RU" sz="2000" b="1" i="1" dirty="0" smtClean="0"/>
            </a:br>
            <a:r>
              <a:rPr lang="ru-RU" sz="2000" b="1" i="1" dirty="0" smtClean="0"/>
              <a:t>5.карандаши графитные </a:t>
            </a:r>
            <a:br>
              <a:rPr lang="ru-RU" sz="2000" b="1" i="1" dirty="0" smtClean="0"/>
            </a:br>
            <a:r>
              <a:rPr lang="ru-RU" sz="2000" b="1" i="1" dirty="0" smtClean="0"/>
              <a:t>6. карандаши </a:t>
            </a:r>
            <a:r>
              <a:rPr lang="ru-RU" sz="2000" b="1" i="1" dirty="0" err="1" smtClean="0"/>
              <a:t>сангиновые</a:t>
            </a:r>
            <a:r>
              <a:rPr lang="ru-RU" sz="2000" b="1" i="1" dirty="0" smtClean="0"/>
              <a:t> </a:t>
            </a:r>
            <a:br>
              <a:rPr lang="ru-RU" sz="2000" b="1" i="1" dirty="0" smtClean="0"/>
            </a:br>
            <a:r>
              <a:rPr lang="ru-RU" sz="2000" b="1" i="1" dirty="0" smtClean="0"/>
              <a:t>7. карандаши угольные </a:t>
            </a:r>
            <a:br>
              <a:rPr lang="ru-RU" sz="2000" b="1" i="1" dirty="0" smtClean="0"/>
            </a:br>
            <a:r>
              <a:rPr lang="ru-RU" sz="2000" b="1" i="1" dirty="0" smtClean="0"/>
              <a:t>8. фартуки</a:t>
            </a:r>
            <a:br>
              <a:rPr lang="ru-RU" sz="2000" b="1" i="1" dirty="0" smtClean="0"/>
            </a:br>
            <a:r>
              <a:rPr lang="ru-RU" sz="2000" b="1" i="1" dirty="0" smtClean="0"/>
              <a:t>9. клеёнки </a:t>
            </a:r>
            <a:br>
              <a:rPr lang="ru-RU" sz="2000" b="1" i="1" dirty="0" smtClean="0"/>
            </a:br>
            <a:r>
              <a:rPr lang="ru-RU" sz="2000" b="1" i="1" dirty="0" smtClean="0"/>
              <a:t>10.банки для воды</a:t>
            </a:r>
            <a:endParaRPr lang="ru-RU" sz="2000" b="1" i="1" dirty="0"/>
          </a:p>
        </p:txBody>
      </p:sp>
      <p:pic>
        <p:nvPicPr>
          <p:cNvPr id="5" name="Picture 3" descr="C:\Users\Оксана\Desktop\фото для презентации\IMG_4725.JPG"/>
          <p:cNvPicPr>
            <a:picLocks noChangeAspect="1" noChangeArrowheads="1"/>
          </p:cNvPicPr>
          <p:nvPr/>
        </p:nvPicPr>
        <p:blipFill>
          <a:blip r:embed="rId3" cstate="print"/>
          <a:srcRect/>
          <a:stretch>
            <a:fillRect/>
          </a:stretch>
        </p:blipFill>
        <p:spPr bwMode="auto">
          <a:xfrm>
            <a:off x="4860032" y="620688"/>
            <a:ext cx="3816424" cy="53285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shade val="50000"/>
            </a:schemeClr>
          </a:lnRef>
          <a:fillRef idx="1">
            <a:schemeClr val="accent5"/>
          </a:fillRef>
          <a:effectRef idx="0">
            <a:schemeClr val="accent5"/>
          </a:effectRef>
          <a:fontRef idx="minor">
            <a:schemeClr val="lt1"/>
          </a:fontRef>
        </p:style>
      </p:pic>
      <p:sp>
        <p:nvSpPr>
          <p:cNvPr id="7" name="Содержимое 6"/>
          <p:cNvSpPr>
            <a:spLocks noGrp="1"/>
          </p:cNvSpPr>
          <p:nvPr>
            <p:ph idx="1"/>
          </p:nvPr>
        </p:nvSpPr>
        <p:spPr>
          <a:xfrm flipV="1">
            <a:off x="457200" y="6126163"/>
            <a:ext cx="8229600" cy="183157"/>
          </a:xfrm>
        </p:spPr>
        <p:txBody>
          <a:bodyPr>
            <a:normAutofit fontScale="25000" lnSpcReduction="20000"/>
          </a:bodyPr>
          <a:lstStyle/>
          <a:p>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3528392" cy="603468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pPr algn="l"/>
            <a:r>
              <a:rPr lang="ru-RU" sz="2000" b="1" i="1" dirty="0" smtClean="0"/>
              <a:t>11.пастель масляная</a:t>
            </a:r>
            <a:br>
              <a:rPr lang="ru-RU" sz="2000" b="1" i="1" dirty="0" smtClean="0"/>
            </a:br>
            <a:r>
              <a:rPr lang="ru-RU" sz="2000" b="1" i="1" dirty="0" smtClean="0"/>
              <a:t>12.пастель художественная</a:t>
            </a:r>
            <a:br>
              <a:rPr lang="ru-RU" sz="2000" b="1" i="1" dirty="0" smtClean="0"/>
            </a:br>
            <a:r>
              <a:rPr lang="ru-RU" sz="2000" b="1" i="1" dirty="0" smtClean="0"/>
              <a:t>13.клей-карандашь</a:t>
            </a:r>
            <a:r>
              <a:rPr lang="ru-RU" sz="2000" dirty="0" smtClean="0"/>
              <a:t/>
            </a:r>
            <a:br>
              <a:rPr lang="ru-RU" sz="2000" dirty="0" smtClean="0"/>
            </a:br>
            <a:r>
              <a:rPr lang="ru-RU" sz="2000" b="1" i="1" dirty="0" smtClean="0"/>
              <a:t>14.краски акварельные</a:t>
            </a:r>
            <a:br>
              <a:rPr lang="ru-RU" sz="2000" b="1" i="1" dirty="0" smtClean="0"/>
            </a:br>
            <a:r>
              <a:rPr lang="ru-RU" sz="2000" b="1" i="1" dirty="0" smtClean="0"/>
              <a:t>15.краски гуашевые 16.фломастеры</a:t>
            </a:r>
            <a:br>
              <a:rPr lang="ru-RU" sz="2000" b="1" i="1" dirty="0" smtClean="0"/>
            </a:br>
            <a:r>
              <a:rPr lang="ru-RU" sz="2000" b="1" i="1" dirty="0" smtClean="0"/>
              <a:t>17.маркеры </a:t>
            </a:r>
            <a:r>
              <a:rPr lang="ru-RU" sz="2000" b="1" i="1" dirty="0" err="1" smtClean="0"/>
              <a:t>пермаментные</a:t>
            </a:r>
            <a:r>
              <a:rPr lang="ru-RU" sz="2000" b="1" i="1" dirty="0" smtClean="0"/>
              <a:t>  синие, зеленые, черные, коричневые</a:t>
            </a:r>
            <a:br>
              <a:rPr lang="ru-RU" sz="2000" b="1" i="1" dirty="0" smtClean="0"/>
            </a:br>
            <a:r>
              <a:rPr lang="ru-RU" sz="2000" b="1" i="1" dirty="0" smtClean="0"/>
              <a:t>18. палитры</a:t>
            </a:r>
            <a:br>
              <a:rPr lang="ru-RU" sz="2000" b="1" i="1" dirty="0" smtClean="0"/>
            </a:br>
            <a:r>
              <a:rPr lang="ru-RU" sz="2000" b="1" i="1" dirty="0" smtClean="0"/>
              <a:t>19.цветная бумага</a:t>
            </a:r>
            <a:br>
              <a:rPr lang="ru-RU" sz="2000" b="1" i="1" dirty="0" smtClean="0"/>
            </a:br>
            <a:r>
              <a:rPr lang="ru-RU" sz="2000" b="1" i="1" dirty="0" smtClean="0"/>
              <a:t>20.стеки</a:t>
            </a:r>
            <a:br>
              <a:rPr lang="ru-RU" sz="2000" b="1" i="1" dirty="0" smtClean="0"/>
            </a:br>
            <a:r>
              <a:rPr lang="ru-RU" sz="2000" b="1" i="1" dirty="0" smtClean="0"/>
              <a:t>21.дощечки для лепки</a:t>
            </a:r>
            <a:br>
              <a:rPr lang="ru-RU" sz="2000" b="1" i="1" dirty="0" smtClean="0"/>
            </a:br>
            <a:r>
              <a:rPr lang="ru-RU" sz="2000" b="1" i="1" dirty="0" smtClean="0"/>
              <a:t>22.папки для акварели</a:t>
            </a:r>
            <a:br>
              <a:rPr lang="ru-RU" sz="2000" b="1" i="1" dirty="0" smtClean="0"/>
            </a:br>
            <a:r>
              <a:rPr lang="ru-RU" sz="2000" b="1" i="1" dirty="0" smtClean="0"/>
              <a:t>23.папки для черчения</a:t>
            </a:r>
            <a:br>
              <a:rPr lang="ru-RU" sz="2000" b="1" i="1" dirty="0" smtClean="0"/>
            </a:br>
            <a:r>
              <a:rPr lang="ru-RU" sz="2000" b="1" i="1" dirty="0" smtClean="0"/>
              <a:t>24.ручки </a:t>
            </a:r>
            <a:r>
              <a:rPr lang="ru-RU" sz="2000" b="1" i="1" dirty="0" err="1" smtClean="0"/>
              <a:t>гелевые</a:t>
            </a:r>
            <a:r>
              <a:rPr lang="ru-RU" sz="2000" b="1" i="1" dirty="0" smtClean="0"/>
              <a:t/>
            </a:r>
            <a:br>
              <a:rPr lang="ru-RU" sz="2000" b="1" i="1" dirty="0" smtClean="0"/>
            </a:br>
            <a:r>
              <a:rPr lang="ru-RU" sz="2000" b="1" i="1" dirty="0" smtClean="0"/>
              <a:t>25.ластики</a:t>
            </a:r>
            <a:br>
              <a:rPr lang="ru-RU" sz="2000" b="1" i="1" dirty="0" smtClean="0"/>
            </a:br>
            <a:r>
              <a:rPr lang="ru-RU" sz="2000" b="1" i="1" dirty="0" smtClean="0"/>
              <a:t>26. ножницы</a:t>
            </a:r>
            <a:br>
              <a:rPr lang="ru-RU" sz="2000" b="1" i="1" dirty="0" smtClean="0"/>
            </a:br>
            <a:r>
              <a:rPr lang="ru-RU" sz="2000" b="1" i="1" dirty="0" smtClean="0"/>
              <a:t>27.бумага для пастели</a:t>
            </a:r>
            <a:endParaRPr lang="ru-RU" sz="2000" b="1" i="1" dirty="0"/>
          </a:p>
        </p:txBody>
      </p:sp>
      <p:pic>
        <p:nvPicPr>
          <p:cNvPr id="4" name="Picture 2" descr="C:\Users\Оксана\Desktop\фото для презентации\IMG_4729.JPG"/>
          <p:cNvPicPr>
            <a:picLocks noGrp="1" noChangeAspect="1" noChangeArrowheads="1"/>
          </p:cNvPicPr>
          <p:nvPr>
            <p:ph idx="1"/>
          </p:nvPr>
        </p:nvPicPr>
        <p:blipFill>
          <a:blip r:embed="rId3" cstate="print"/>
          <a:srcRect/>
          <a:stretch>
            <a:fillRect/>
          </a:stretch>
        </p:blipFill>
        <p:spPr bwMode="auto">
          <a:xfrm>
            <a:off x="4139952" y="2132856"/>
            <a:ext cx="4650971" cy="41044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shade val="50000"/>
            </a:schemeClr>
          </a:lnRef>
          <a:fillRef idx="1">
            <a:schemeClr val="accent5"/>
          </a:fillRef>
          <a:effectRef idx="0">
            <a:schemeClr val="accent5"/>
          </a:effectRef>
          <a:fontRef idx="minor">
            <a:schemeClr val="lt1"/>
          </a:fontRef>
        </p:style>
      </p:pic>
      <p:pic>
        <p:nvPicPr>
          <p:cNvPr id="5" name="Рисунок 4" descr="http://klassvyv.ucoz.net/ljhh.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88640"/>
            <a:ext cx="2267744" cy="2016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74638"/>
            <a:ext cx="7632848" cy="11430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r>
              <a:rPr lang="ru-RU" dirty="0" smtClean="0"/>
              <a:t> </a:t>
            </a:r>
            <a:r>
              <a:rPr lang="ru-RU" sz="3100" b="1" i="1" dirty="0" smtClean="0"/>
              <a:t>В кабинете имеется магнитная доска</a:t>
            </a:r>
            <a:endParaRPr lang="ru-RU" sz="3100" b="1" i="1" dirty="0"/>
          </a:p>
        </p:txBody>
      </p:sp>
      <p:pic>
        <p:nvPicPr>
          <p:cNvPr id="2050" name="Picture 2" descr="C:\Users\Оксана\Desktop\для презентации\IMG_3217.JPG"/>
          <p:cNvPicPr>
            <a:picLocks noGrp="1" noChangeAspect="1" noChangeArrowheads="1"/>
          </p:cNvPicPr>
          <p:nvPr>
            <p:ph idx="1"/>
          </p:nvPr>
        </p:nvPicPr>
        <p:blipFill>
          <a:blip r:embed="rId3"/>
          <a:srcRect/>
          <a:stretch>
            <a:fillRect/>
          </a:stretch>
        </p:blipFill>
        <p:spPr bwMode="auto">
          <a:xfrm>
            <a:off x="827584" y="1700808"/>
            <a:ext cx="3456384" cy="466997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51" name="Picture 3" descr="C:\Users\Оксана\Desktop\для презентации\P1080359.JPG"/>
          <p:cNvPicPr>
            <a:picLocks noChangeAspect="1" noChangeArrowheads="1"/>
          </p:cNvPicPr>
          <p:nvPr/>
        </p:nvPicPr>
        <p:blipFill>
          <a:blip r:embed="rId4" cstate="print"/>
          <a:srcRect/>
          <a:stretch>
            <a:fillRect/>
          </a:stretch>
        </p:blipFill>
        <p:spPr bwMode="auto">
          <a:xfrm>
            <a:off x="4932040" y="1700808"/>
            <a:ext cx="3456384" cy="468052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4258816" cy="273630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r>
              <a:rPr lang="ru-RU" sz="2400" b="1" i="1" dirty="0" smtClean="0"/>
              <a:t>На занятиях по рисования в изостудии помимо рисования с детьми проводятся беседы, рассматривание картин и иллюстраций по теме</a:t>
            </a:r>
            <a:endParaRPr lang="ru-RU" sz="2400" b="1" i="1" dirty="0"/>
          </a:p>
        </p:txBody>
      </p:sp>
      <p:pic>
        <p:nvPicPr>
          <p:cNvPr id="4" name="Picture 4" descr="C:\Users\Оксана\Desktop\фото для презентации\IMG_4720.JPG"/>
          <p:cNvPicPr>
            <a:picLocks noGrp="1" noChangeAspect="1" noChangeArrowheads="1"/>
          </p:cNvPicPr>
          <p:nvPr>
            <p:ph idx="1"/>
          </p:nvPr>
        </p:nvPicPr>
        <p:blipFill>
          <a:blip r:embed="rId3" cstate="print"/>
          <a:srcRect/>
          <a:stretch>
            <a:fillRect/>
          </a:stretch>
        </p:blipFill>
        <p:spPr bwMode="auto">
          <a:xfrm>
            <a:off x="4932040" y="692696"/>
            <a:ext cx="3744416" cy="554461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shade val="50000"/>
            </a:schemeClr>
          </a:lnRef>
          <a:fillRef idx="1">
            <a:schemeClr val="accent5"/>
          </a:fillRef>
          <a:effectRef idx="0">
            <a:schemeClr val="accent5"/>
          </a:effectRef>
          <a:fontRef idx="minor">
            <a:schemeClr val="lt1"/>
          </a:fontRef>
        </p:style>
      </p:pic>
      <p:pic>
        <p:nvPicPr>
          <p:cNvPr id="10" name="Рисунок 9" descr="http://effetmer.e.f.pic.centerblog.net/o/99f98b4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3573016"/>
            <a:ext cx="2592288" cy="2987804"/>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4638"/>
            <a:ext cx="7848872" cy="11430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r>
              <a:rPr lang="ru-RU" sz="2400" b="1" i="1" dirty="0" smtClean="0"/>
              <a:t>Для знакомства детей с народным творчеством в кабинете имеется экспонаты народного промысла</a:t>
            </a:r>
            <a:endParaRPr lang="ru-RU" sz="2400" b="1" i="1" dirty="0"/>
          </a:p>
        </p:txBody>
      </p:sp>
      <p:pic>
        <p:nvPicPr>
          <p:cNvPr id="4" name="Picture 2" descr="C:\Users\Оксана\Desktop\фото для презентации\IMG_4724 - копия.JPG"/>
          <p:cNvPicPr>
            <a:picLocks noGrp="1" noChangeAspect="1" noChangeArrowheads="1"/>
          </p:cNvPicPr>
          <p:nvPr>
            <p:ph idx="1"/>
          </p:nvPr>
        </p:nvPicPr>
        <p:blipFill>
          <a:blip r:embed="rId3" cstate="print"/>
          <a:srcRect/>
          <a:stretch>
            <a:fillRect/>
          </a:stretch>
        </p:blipFill>
        <p:spPr bwMode="auto">
          <a:xfrm>
            <a:off x="467544" y="1628800"/>
            <a:ext cx="3705426" cy="488600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shade val="50000"/>
            </a:schemeClr>
          </a:lnRef>
          <a:fillRef idx="1">
            <a:schemeClr val="accent5"/>
          </a:fillRef>
          <a:effectRef idx="0">
            <a:schemeClr val="accent5"/>
          </a:effectRef>
          <a:fontRef idx="minor">
            <a:schemeClr val="lt1"/>
          </a:fontRef>
        </p:style>
      </p:pic>
      <p:pic>
        <p:nvPicPr>
          <p:cNvPr id="5" name="Picture 2" descr="C:\Users\Оксана\Desktop\для презентации\P1080352.JPG"/>
          <p:cNvPicPr>
            <a:picLocks noChangeAspect="1" noChangeArrowheads="1"/>
          </p:cNvPicPr>
          <p:nvPr/>
        </p:nvPicPr>
        <p:blipFill>
          <a:blip r:embed="rId4" cstate="print"/>
          <a:srcRect/>
          <a:stretch>
            <a:fillRect/>
          </a:stretch>
        </p:blipFill>
        <p:spPr bwMode="auto">
          <a:xfrm>
            <a:off x="4644008" y="1628800"/>
            <a:ext cx="3672408" cy="489654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3888432" cy="295232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fontScale="90000"/>
          </a:bodyPr>
          <a:lstStyle/>
          <a:p>
            <a:pPr lvl="0"/>
            <a:r>
              <a:rPr lang="ru-RU" sz="2000" b="1" i="1" dirty="0" smtClean="0"/>
              <a:t/>
            </a:r>
            <a:br>
              <a:rPr lang="ru-RU" sz="2000" b="1" i="1" dirty="0" smtClean="0"/>
            </a:br>
            <a:r>
              <a:rPr lang="ru-RU" sz="2000" b="1" i="1" dirty="0" smtClean="0"/>
              <a:t>Произведения народного искусства просты по форме, ясны по замыслу, поэтому легко воспринимаются детьми. Знакомство с народным  творчеством формирует духовно-нравственные отношения  к культурному наследию своего народа</a:t>
            </a:r>
            <a:r>
              <a:rPr lang="ru-RU" sz="2000" b="1" dirty="0" smtClean="0"/>
              <a:t> </a:t>
            </a:r>
            <a:r>
              <a:rPr lang="ru-RU" sz="2000" dirty="0" smtClean="0"/>
              <a:t/>
            </a:r>
            <a:br>
              <a:rPr lang="ru-RU" sz="2000" dirty="0" smtClean="0"/>
            </a:br>
            <a:endParaRPr lang="ru-RU" sz="2000" dirty="0"/>
          </a:p>
        </p:txBody>
      </p:sp>
      <p:pic>
        <p:nvPicPr>
          <p:cNvPr id="6147" name="Picture 3" descr="C:\Users\Оксана\Desktop\для презентации\наролд.творч\народное творчество\P1080295.JPG"/>
          <p:cNvPicPr>
            <a:picLocks noChangeAspect="1" noChangeArrowheads="1"/>
          </p:cNvPicPr>
          <p:nvPr/>
        </p:nvPicPr>
        <p:blipFill>
          <a:blip r:embed="rId3" cstate="print"/>
          <a:srcRect/>
          <a:stretch>
            <a:fillRect/>
          </a:stretch>
        </p:blipFill>
        <p:spPr bwMode="auto">
          <a:xfrm>
            <a:off x="4572000" y="188640"/>
            <a:ext cx="3960440" cy="295232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148" name="Picture 4" descr="C:\Users\Оксана\Desktop\для презентации\наролд.творч\народное творчество\P1080332.JPG"/>
          <p:cNvPicPr>
            <a:picLocks noChangeAspect="1" noChangeArrowheads="1"/>
          </p:cNvPicPr>
          <p:nvPr/>
        </p:nvPicPr>
        <p:blipFill>
          <a:blip r:embed="rId4" cstate="print"/>
          <a:srcRect/>
          <a:stretch>
            <a:fillRect/>
          </a:stretch>
        </p:blipFill>
        <p:spPr bwMode="auto">
          <a:xfrm>
            <a:off x="4572000" y="3501008"/>
            <a:ext cx="3960440" cy="309634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Содержимое 5"/>
          <p:cNvSpPr>
            <a:spLocks noGrp="1"/>
          </p:cNvSpPr>
          <p:nvPr>
            <p:ph idx="1"/>
          </p:nvPr>
        </p:nvSpPr>
        <p:spPr>
          <a:xfrm>
            <a:off x="4499992" y="0"/>
            <a:ext cx="4032448" cy="3429000"/>
          </a:xfrm>
        </p:spPr>
        <p:txBody>
          <a:bodyPr/>
          <a:lstStyle/>
          <a:p>
            <a:endParaRPr lang="ru-RU" dirty="0" smtClean="0"/>
          </a:p>
        </p:txBody>
      </p:sp>
      <p:pic>
        <p:nvPicPr>
          <p:cNvPr id="7" name="Picture 2" descr="C:\Users\Оксана\Desktop\рисуют ДЕТИ №2\фото конкурс\P1070575.JPG"/>
          <p:cNvPicPr>
            <a:picLocks noChangeAspect="1" noChangeArrowheads="1"/>
          </p:cNvPicPr>
          <p:nvPr/>
        </p:nvPicPr>
        <p:blipFill>
          <a:blip r:embed="rId5" cstate="print"/>
          <a:srcRect/>
          <a:stretch>
            <a:fillRect/>
          </a:stretch>
        </p:blipFill>
        <p:spPr bwMode="auto">
          <a:xfrm>
            <a:off x="395536" y="3501008"/>
            <a:ext cx="3888432" cy="309634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39952" y="274638"/>
            <a:ext cx="4546848" cy="250629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r>
              <a:rPr lang="ru-RU" sz="1800" b="1" i="1" dirty="0" smtClean="0"/>
              <a:t>С целью художественно эстетического развития детей в кабинете имеется необходимая методическая литература, пособия по рисованию, аппликации, лепке, по декоративно-прикладному искусству, наборы репродукций известных картин, дидактические игры.</a:t>
            </a:r>
            <a:endParaRPr lang="ru-RU" sz="1800" b="1" i="1" dirty="0"/>
          </a:p>
        </p:txBody>
      </p:sp>
      <p:sp>
        <p:nvSpPr>
          <p:cNvPr id="5" name="Содержимое 4"/>
          <p:cNvSpPr>
            <a:spLocks noGrp="1"/>
          </p:cNvSpPr>
          <p:nvPr>
            <p:ph idx="1"/>
          </p:nvPr>
        </p:nvSpPr>
        <p:spPr>
          <a:xfrm>
            <a:off x="457200" y="4005064"/>
            <a:ext cx="8229600" cy="2376263"/>
          </a:xfrm>
        </p:spPr>
        <p:txBody>
          <a:bodyPr/>
          <a:lstStyle/>
          <a:p>
            <a:endParaRPr lang="ru-RU" dirty="0" smtClean="0"/>
          </a:p>
          <a:p>
            <a:endParaRPr lang="ru-RU" dirty="0"/>
          </a:p>
        </p:txBody>
      </p:sp>
      <p:pic>
        <p:nvPicPr>
          <p:cNvPr id="1026" name="Picture 2" descr="C:\Users\Оксана\Desktop\фото для презентации\IMG_4779.JPG"/>
          <p:cNvPicPr>
            <a:picLocks noChangeAspect="1" noChangeArrowheads="1"/>
          </p:cNvPicPr>
          <p:nvPr/>
        </p:nvPicPr>
        <p:blipFill>
          <a:blip r:embed="rId3" cstate="print"/>
          <a:srcRect/>
          <a:stretch>
            <a:fillRect/>
          </a:stretch>
        </p:blipFill>
        <p:spPr bwMode="auto">
          <a:xfrm>
            <a:off x="4932040" y="2852936"/>
            <a:ext cx="3744416" cy="374441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7" name="Picture 3" descr="C:\Users\Оксана\Desktop\фото для презентации\IMG_4782.JPG"/>
          <p:cNvPicPr>
            <a:picLocks noChangeAspect="1" noChangeArrowheads="1"/>
          </p:cNvPicPr>
          <p:nvPr/>
        </p:nvPicPr>
        <p:blipFill>
          <a:blip r:embed="rId4" cstate="print"/>
          <a:srcRect/>
          <a:stretch>
            <a:fillRect/>
          </a:stretch>
        </p:blipFill>
        <p:spPr bwMode="auto">
          <a:xfrm>
            <a:off x="611560" y="3429000"/>
            <a:ext cx="4032448" cy="31809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8" name="Picture 4" descr="C:\Users\Оксана\Desktop\фото для презентации\IMG_4789.JPG"/>
          <p:cNvPicPr>
            <a:picLocks noChangeAspect="1" noChangeArrowheads="1"/>
          </p:cNvPicPr>
          <p:nvPr/>
        </p:nvPicPr>
        <p:blipFill>
          <a:blip r:embed="rId5" cstate="print"/>
          <a:srcRect/>
          <a:stretch>
            <a:fillRect/>
          </a:stretch>
        </p:blipFill>
        <p:spPr bwMode="auto">
          <a:xfrm>
            <a:off x="611560" y="260648"/>
            <a:ext cx="3106592" cy="302433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endParaRPr lang="ru-RU" dirty="0"/>
          </a:p>
        </p:txBody>
      </p:sp>
      <p:pic>
        <p:nvPicPr>
          <p:cNvPr id="3074" name="Picture 2" descr="C:\Users\Оксана\Desktop\для презентации\IMG_3511.JPG"/>
          <p:cNvPicPr>
            <a:picLocks noGrp="1" noChangeAspect="1" noChangeArrowheads="1"/>
          </p:cNvPicPr>
          <p:nvPr>
            <p:ph idx="1"/>
          </p:nvPr>
        </p:nvPicPr>
        <p:blipFill>
          <a:blip r:embed="rId3" cstate="print"/>
          <a:srcRect/>
          <a:stretch>
            <a:fillRect/>
          </a:stretch>
        </p:blipFill>
        <p:spPr bwMode="auto">
          <a:xfrm>
            <a:off x="971600" y="332656"/>
            <a:ext cx="4224470" cy="316835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75" name="Picture 3" descr="C:\Users\Оксана\Desktop\для презентации\P1090680.JPG"/>
          <p:cNvPicPr>
            <a:picLocks noChangeAspect="1" noChangeArrowheads="1"/>
          </p:cNvPicPr>
          <p:nvPr/>
        </p:nvPicPr>
        <p:blipFill>
          <a:blip r:embed="rId4" cstate="print"/>
          <a:srcRect/>
          <a:stretch>
            <a:fillRect/>
          </a:stretch>
        </p:blipFill>
        <p:spPr bwMode="auto">
          <a:xfrm>
            <a:off x="5436096" y="2204864"/>
            <a:ext cx="3240360" cy="432048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76" name="Picture 4" descr="C:\Users\Оксана\Desktop\В.А.Для ПРЕЗЕНТАЦИИ\P1110114.JPG"/>
          <p:cNvPicPr>
            <a:picLocks noChangeAspect="1" noChangeArrowheads="1"/>
          </p:cNvPicPr>
          <p:nvPr/>
        </p:nvPicPr>
        <p:blipFill>
          <a:blip r:embed="rId5" cstate="print"/>
          <a:srcRect/>
          <a:stretch>
            <a:fillRect/>
          </a:stretch>
        </p:blipFill>
        <p:spPr bwMode="auto">
          <a:xfrm>
            <a:off x="323528" y="3176972"/>
            <a:ext cx="4392488" cy="329436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Рисунок 7" descr="карандаши на прозрачном фоне"/>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260648"/>
            <a:ext cx="2736304" cy="1800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762872" cy="243428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r>
              <a:rPr lang="ru-RU" sz="2000" b="1" i="1" dirty="0" smtClean="0"/>
              <a:t>Мы способствуем возникновению у ребёнка ощущения того, что его рисунок интересен другим. С этой целью мы используем детские рисунки для оформления интерьера изостудии и детского сада</a:t>
            </a:r>
            <a:endParaRPr lang="ru-RU" sz="2000" b="1" i="1" dirty="0"/>
          </a:p>
        </p:txBody>
      </p:sp>
      <p:pic>
        <p:nvPicPr>
          <p:cNvPr id="4098" name="Picture 2" descr="C:\Users\Оксана\Desktop\фото для презентации\IMG_4748.JPG"/>
          <p:cNvPicPr>
            <a:picLocks noGrp="1" noChangeAspect="1" noChangeArrowheads="1"/>
          </p:cNvPicPr>
          <p:nvPr>
            <p:ph idx="1"/>
          </p:nvPr>
        </p:nvPicPr>
        <p:blipFill>
          <a:blip r:embed="rId3" cstate="print"/>
          <a:srcRect/>
          <a:stretch>
            <a:fillRect/>
          </a:stretch>
        </p:blipFill>
        <p:spPr bwMode="auto">
          <a:xfrm>
            <a:off x="467544" y="3140968"/>
            <a:ext cx="4680520" cy="351039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100" name="Picture 4" descr="C:\Users\Оксана\Desktop\фото для презентации\IMG_4751.JPG"/>
          <p:cNvPicPr>
            <a:picLocks noChangeAspect="1" noChangeArrowheads="1"/>
          </p:cNvPicPr>
          <p:nvPr/>
        </p:nvPicPr>
        <p:blipFill>
          <a:blip r:embed="rId4" cstate="print"/>
          <a:srcRect/>
          <a:stretch>
            <a:fillRect/>
          </a:stretch>
        </p:blipFill>
        <p:spPr bwMode="auto">
          <a:xfrm rot="5400000">
            <a:off x="4956043" y="2828933"/>
            <a:ext cx="4416490" cy="33123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Рисунок 8" descr="https://2.bp.blogspot.com/-XCPuBbmYzyw/V-uAqX7th8I/AAAAAAAACS8/ec7iJCTWlZg5lhTHnzQ8RKy-JsxgGe6FwCEw/s1600/%25D0%25A0%25D0%25B8%25D1%2581%25D1%2583%25D0%25BD%25D0%25BE%25D0%25BA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332656"/>
            <a:ext cx="3096344" cy="1584176"/>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2304256" cy="640871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r>
              <a:rPr lang="ru-RU" sz="2000" b="1" i="1" dirty="0" smtClean="0"/>
              <a:t>Изостудия оснащена интерактивной </a:t>
            </a:r>
            <a:r>
              <a:rPr lang="ru-RU" sz="2000" b="1" i="1" dirty="0" err="1" smtClean="0"/>
              <a:t>сенсерной</a:t>
            </a:r>
            <a:r>
              <a:rPr lang="ru-RU" sz="2000" b="1" i="1" dirty="0" smtClean="0"/>
              <a:t> панелью</a:t>
            </a:r>
            <a:r>
              <a:rPr lang="ru-RU" sz="2000" dirty="0" smtClean="0"/>
              <a:t>, </a:t>
            </a:r>
            <a:r>
              <a:rPr lang="ru-RU" sz="2000" b="1" i="1" dirty="0" smtClean="0"/>
              <a:t>музыкальным центром</a:t>
            </a:r>
            <a:r>
              <a:rPr lang="ru-RU" sz="2000" dirty="0" smtClean="0"/>
              <a:t>. </a:t>
            </a:r>
            <a:r>
              <a:rPr lang="ru-RU" sz="2000" b="1" i="1" dirty="0" smtClean="0"/>
              <a:t>Интерактивная </a:t>
            </a:r>
            <a:r>
              <a:rPr lang="ru-RU" sz="2000" b="1" i="1" dirty="0" err="1" smtClean="0"/>
              <a:t>сенсерная</a:t>
            </a:r>
            <a:r>
              <a:rPr lang="ru-RU" sz="2000" b="1" i="1" dirty="0" smtClean="0"/>
              <a:t> панель –это в первую очередь способ развлечения и обучения детей. Обучение дошкольников становится более привлекательным и захватывающим.</a:t>
            </a:r>
            <a:r>
              <a:rPr lang="ru-RU" sz="2000" dirty="0" smtClean="0"/>
              <a:t/>
            </a:r>
            <a:br>
              <a:rPr lang="ru-RU" sz="2000" dirty="0" smtClean="0"/>
            </a:br>
            <a:endParaRPr lang="ru-RU" sz="2400" dirty="0"/>
          </a:p>
        </p:txBody>
      </p:sp>
      <p:pic>
        <p:nvPicPr>
          <p:cNvPr id="6146" name="Picture 2" descr="C:\Users\Оксана\Desktop\В.А.Для ПРЕЗЕНТАЦИИ\P1100825.JPG"/>
          <p:cNvPicPr>
            <a:picLocks noChangeAspect="1" noChangeArrowheads="1"/>
          </p:cNvPicPr>
          <p:nvPr/>
        </p:nvPicPr>
        <p:blipFill>
          <a:blip r:embed="rId3" cstate="print"/>
          <a:srcRect/>
          <a:stretch>
            <a:fillRect/>
          </a:stretch>
        </p:blipFill>
        <p:spPr bwMode="auto">
          <a:xfrm>
            <a:off x="3275856" y="260648"/>
            <a:ext cx="4248472" cy="345638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Содержимое 4"/>
          <p:cNvSpPr>
            <a:spLocks noGrp="1"/>
          </p:cNvSpPr>
          <p:nvPr>
            <p:ph idx="1"/>
          </p:nvPr>
        </p:nvSpPr>
        <p:spPr>
          <a:xfrm>
            <a:off x="457200" y="6165304"/>
            <a:ext cx="8229600" cy="360040"/>
          </a:xfrm>
        </p:spPr>
        <p:txBody>
          <a:bodyPr>
            <a:normAutofit fontScale="70000" lnSpcReduction="20000"/>
          </a:bodyPr>
          <a:lstStyle/>
          <a:p>
            <a:endParaRPr lang="ru-RU" dirty="0"/>
          </a:p>
        </p:txBody>
      </p:sp>
      <p:pic>
        <p:nvPicPr>
          <p:cNvPr id="4098" name="Picture 2" descr="C:\Users\Оксана\Desktop\рисуют ДЕТИ №2\IMG_2940.JPG"/>
          <p:cNvPicPr>
            <a:picLocks noChangeAspect="1" noChangeArrowheads="1"/>
          </p:cNvPicPr>
          <p:nvPr/>
        </p:nvPicPr>
        <p:blipFill>
          <a:blip r:embed="rId4" cstate="print"/>
          <a:srcRect/>
          <a:stretch>
            <a:fillRect/>
          </a:stretch>
        </p:blipFill>
        <p:spPr bwMode="auto">
          <a:xfrm>
            <a:off x="4499992" y="3212976"/>
            <a:ext cx="4392488" cy="338437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457200" y="476672"/>
            <a:ext cx="8229600" cy="604867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r>
              <a:rPr lang="ru-RU" sz="2400" b="1" i="1" dirty="0" smtClean="0">
                <a:solidFill>
                  <a:schemeClr val="tx1">
                    <a:lumMod val="95000"/>
                    <a:lumOff val="5000"/>
                  </a:schemeClr>
                </a:solidFill>
              </a:rPr>
              <a:t>В формировании личности  ребенка неоценимое значение имеют разнообразные виды художественно-творческой деятельности. Рисование одно из самых любимых занятий детей любого возраста. Оно позволяет детям выразить свое представление об окружающем мире, дети учатся воспринимать, наблюдать, придумывать образы, размышлять об их структуре, продумывать этапы своей работы,  фантазировать. Занятие рисованием развивают умение видеть прекрасное в окружающей жизни, в произведениях искусства. </a:t>
            </a:r>
            <a:endParaRPr lang="ru-RU" sz="2400" dirty="0"/>
          </a:p>
        </p:txBody>
      </p:sp>
      <p:pic>
        <p:nvPicPr>
          <p:cNvPr id="5" name="Рисунок 4" descr="http://dreempics.com/uploads/posts/2016-12/1481032259_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653136"/>
            <a:ext cx="3024336" cy="15841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88640"/>
            <a:ext cx="7992888" cy="122413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Autofit/>
          </a:bodyPr>
          <a:lstStyle/>
          <a:p>
            <a:r>
              <a:rPr lang="ru-RU" sz="1800" b="1" i="1" dirty="0" smtClean="0"/>
              <a:t>Компьютерные технологии –особое направление в работе с детьми, которое способно помочь его развитию. Применение ИКТ- как средство интерактивного обучения позволяет стимулировать </a:t>
            </a:r>
            <a:r>
              <a:rPr lang="ru-RU" sz="1800" b="1" i="1" dirty="0" smtClean="0"/>
              <a:t>познавательную </a:t>
            </a:r>
            <a:r>
              <a:rPr lang="ru-RU" sz="1800" b="1" i="1" dirty="0" smtClean="0"/>
              <a:t>деятельность дошкольников. </a:t>
            </a:r>
            <a:endParaRPr lang="ru-RU" sz="1800" b="1" i="1" dirty="0"/>
          </a:p>
        </p:txBody>
      </p:sp>
      <p:pic>
        <p:nvPicPr>
          <p:cNvPr id="3074" name="Picture 2" descr="C:\Users\Оксана\Desktop\для презентации\IMG_2939.JPG"/>
          <p:cNvPicPr>
            <a:picLocks noGrp="1" noChangeAspect="1" noChangeArrowheads="1"/>
          </p:cNvPicPr>
          <p:nvPr>
            <p:ph idx="1"/>
          </p:nvPr>
        </p:nvPicPr>
        <p:blipFill>
          <a:blip r:embed="rId3" cstate="print"/>
          <a:srcRect/>
          <a:stretch>
            <a:fillRect/>
          </a:stretch>
        </p:blipFill>
        <p:spPr bwMode="auto">
          <a:xfrm>
            <a:off x="611560" y="1556792"/>
            <a:ext cx="7992888" cy="51125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4392488" cy="223224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fontScale="90000"/>
          </a:bodyPr>
          <a:lstStyle/>
          <a:p>
            <a:r>
              <a:rPr lang="ru-RU" sz="2000" b="1" i="1" dirty="0" smtClean="0"/>
              <a:t>Для всестороннего развития детей кабинет оборудован интерактивной песочницей </a:t>
            </a:r>
            <a:r>
              <a:rPr lang="en-US" sz="2000" b="1" i="1" dirty="0" err="1" smtClean="0"/>
              <a:t>iSandBOX</a:t>
            </a:r>
            <a:r>
              <a:rPr lang="ru-RU" sz="2000" b="1" i="1" dirty="0" smtClean="0"/>
              <a:t>. Это комплекс в котором обычный песок превращается в земную поверхность (в зависимости от программы). Ребенок создает свой мир и меняет его по своему желанию.</a:t>
            </a:r>
            <a:endParaRPr lang="ru-RU" sz="2000" b="1" i="1" dirty="0"/>
          </a:p>
        </p:txBody>
      </p:sp>
      <p:pic>
        <p:nvPicPr>
          <p:cNvPr id="1026" name="Picture 2" descr="C:\Users\Оксана\Desktop\фото для презентации\песочница №2 фото\P1100981.JPG"/>
          <p:cNvPicPr>
            <a:picLocks noGrp="1" noChangeAspect="1" noChangeArrowheads="1"/>
          </p:cNvPicPr>
          <p:nvPr>
            <p:ph idx="1"/>
          </p:nvPr>
        </p:nvPicPr>
        <p:blipFill>
          <a:blip r:embed="rId3" cstate="print"/>
          <a:srcRect/>
          <a:stretch>
            <a:fillRect/>
          </a:stretch>
        </p:blipFill>
        <p:spPr bwMode="auto">
          <a:xfrm>
            <a:off x="395536" y="2852936"/>
            <a:ext cx="4457468" cy="367240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9" name="Picture 5" descr="C:\Users\Оксана\Desktop\фото для презентации\песочница №2 фото\IMG_2571.JPG"/>
          <p:cNvPicPr>
            <a:picLocks noChangeAspect="1" noChangeArrowheads="1"/>
          </p:cNvPicPr>
          <p:nvPr/>
        </p:nvPicPr>
        <p:blipFill>
          <a:blip r:embed="rId4" cstate="print"/>
          <a:srcRect/>
          <a:stretch>
            <a:fillRect/>
          </a:stretch>
        </p:blipFill>
        <p:spPr bwMode="auto">
          <a:xfrm>
            <a:off x="5004048" y="692696"/>
            <a:ext cx="3888432" cy="544522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0" y="332656"/>
            <a:ext cx="4896544" cy="266429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fontScale="90000"/>
          </a:bodyPr>
          <a:lstStyle/>
          <a:p>
            <a:r>
              <a:rPr lang="ru-RU" sz="2000" b="1" i="1" dirty="0" smtClean="0"/>
              <a:t>Интерактивная </a:t>
            </a:r>
            <a:r>
              <a:rPr lang="ru-RU" sz="2000" b="1" i="1" dirty="0" err="1" smtClean="0"/>
              <a:t>песочница-многофункциональный</a:t>
            </a:r>
            <a:r>
              <a:rPr lang="ru-RU" sz="2000" b="1" i="1" dirty="0" smtClean="0"/>
              <a:t> современный инструмент, который успешно применяется в работе с дошкольниками и позволяет достичь  высоких результатов в обучении и развитии детей. Использование песочницы помогает раскрыть творческие способности детей, и пробудить скрытые таланты уже в раннем возрасте.</a:t>
            </a:r>
            <a:endParaRPr lang="ru-RU" sz="2000" b="1" i="1" dirty="0"/>
          </a:p>
        </p:txBody>
      </p:sp>
      <p:pic>
        <p:nvPicPr>
          <p:cNvPr id="2050" name="Picture 2" descr="C:\Users\Оксана\Desktop\фото для презентации\песочница №2 фото\IMG_3538.JPG"/>
          <p:cNvPicPr>
            <a:picLocks noChangeAspect="1" noChangeArrowheads="1"/>
          </p:cNvPicPr>
          <p:nvPr/>
        </p:nvPicPr>
        <p:blipFill>
          <a:blip r:embed="rId3" cstate="print"/>
          <a:srcRect/>
          <a:stretch>
            <a:fillRect/>
          </a:stretch>
        </p:blipFill>
        <p:spPr bwMode="auto">
          <a:xfrm>
            <a:off x="3851920" y="3068960"/>
            <a:ext cx="4896544" cy="367240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51" name="Picture 3" descr="C:\Users\Оксана\Desktop\фото для презентации\песочница №2 фото\P1100968.JPG"/>
          <p:cNvPicPr>
            <a:picLocks noChangeAspect="1" noChangeArrowheads="1"/>
          </p:cNvPicPr>
          <p:nvPr/>
        </p:nvPicPr>
        <p:blipFill>
          <a:blip r:embed="rId4" cstate="print"/>
          <a:srcRect/>
          <a:stretch>
            <a:fillRect/>
          </a:stretch>
        </p:blipFill>
        <p:spPr bwMode="auto">
          <a:xfrm>
            <a:off x="179512" y="332656"/>
            <a:ext cx="3489852" cy="465313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Содержимое 6"/>
          <p:cNvSpPr>
            <a:spLocks noGrp="1"/>
          </p:cNvSpPr>
          <p:nvPr>
            <p:ph idx="1"/>
          </p:nvPr>
        </p:nvSpPr>
        <p:spPr>
          <a:xfrm>
            <a:off x="457200" y="5373216"/>
            <a:ext cx="8229600" cy="752947"/>
          </a:xfrm>
        </p:spPr>
        <p:txBody>
          <a:bodyPr/>
          <a:lstStyle/>
          <a:p>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84984"/>
            <a:ext cx="7211144" cy="2664296"/>
          </a:xfrm>
        </p:spPr>
        <p:txBody>
          <a:bodyPr>
            <a:normAutofit/>
          </a:bodyPr>
          <a:lstStyle/>
          <a:p>
            <a:endParaRPr lang="ru-RU" sz="2800" dirty="0"/>
          </a:p>
        </p:txBody>
      </p:sp>
      <p:sp>
        <p:nvSpPr>
          <p:cNvPr id="3" name="Содержимое 2"/>
          <p:cNvSpPr>
            <a:spLocks noGrp="1"/>
          </p:cNvSpPr>
          <p:nvPr>
            <p:ph idx="1"/>
          </p:nvPr>
        </p:nvSpPr>
        <p:spPr>
          <a:xfrm>
            <a:off x="457200" y="332657"/>
            <a:ext cx="8229600" cy="1872207"/>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lnSpcReduction="10000"/>
          </a:bodyPr>
          <a:lstStyle/>
          <a:p>
            <a:pPr>
              <a:buNone/>
            </a:pPr>
            <a:r>
              <a:rPr lang="ru-RU" sz="2800" dirty="0" smtClean="0"/>
              <a:t>    </a:t>
            </a:r>
            <a:r>
              <a:rPr lang="ru-RU" sz="2400" b="1" i="1" dirty="0" smtClean="0"/>
              <a:t>Рисование является важным средством эстетического воспитания: оно позволяет детям выразить свое представление об окружающем мире, развивает фантазию, воображение, даёт возможность закрепить полученные ранее знания.</a:t>
            </a:r>
            <a:endParaRPr lang="ru-RU" sz="2400" b="1" i="1" dirty="0"/>
          </a:p>
        </p:txBody>
      </p:sp>
      <p:pic>
        <p:nvPicPr>
          <p:cNvPr id="4" name="Picture 6" descr="C:\Users\Оксана\Desktop\для презентации\P1090946.JPG"/>
          <p:cNvPicPr>
            <a:picLocks noChangeAspect="1" noChangeArrowheads="1"/>
          </p:cNvPicPr>
          <p:nvPr/>
        </p:nvPicPr>
        <p:blipFill>
          <a:blip r:embed="rId3" cstate="print"/>
          <a:srcRect/>
          <a:stretch>
            <a:fillRect/>
          </a:stretch>
        </p:blipFill>
        <p:spPr bwMode="auto">
          <a:xfrm>
            <a:off x="3419872" y="2420888"/>
            <a:ext cx="5256584" cy="424847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Рисунок 5" descr="http://img1.liveinternet.ru/images/attach/c/10/110/743/110743239_658625839.gif"/>
          <p:cNvPicPr/>
          <p:nvPr/>
        </p:nvPicPr>
        <p:blipFill>
          <a:blip r:embed="rId4">
            <a:extLst>
              <a:ext uri="{28A0092B-C50C-407E-A947-70E740481C1C}">
                <a14:useLocalDpi xmlns:a14="http://schemas.microsoft.com/office/drawing/2010/main" val="0"/>
              </a:ext>
            </a:extLst>
          </a:blip>
          <a:srcRect/>
          <a:stretch>
            <a:fillRect/>
          </a:stretch>
        </p:blipFill>
        <p:spPr bwMode="auto">
          <a:xfrm>
            <a:off x="395536" y="2996952"/>
            <a:ext cx="2664296" cy="29737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457200" y="548680"/>
            <a:ext cx="8229600" cy="5577483"/>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r>
              <a:rPr lang="ru-RU" sz="2400" b="1" i="1" dirty="0" smtClean="0"/>
              <a:t>Согласно  Федеральному Государственному  Стандарту Образования  создаваемая в дошкольной образовательной организации образовательная среда должна отвечать следующим требованиям:</a:t>
            </a:r>
          </a:p>
          <a:p>
            <a:r>
              <a:rPr lang="ru-RU" sz="2400" b="1" i="1" dirty="0" smtClean="0"/>
              <a:t>-гарантировать охрану физического и психического здоровья детей;</a:t>
            </a:r>
          </a:p>
          <a:p>
            <a:r>
              <a:rPr lang="ru-RU" sz="2400" b="1" i="1" dirty="0" smtClean="0"/>
              <a:t>-обеспечивать эмоциональное благополучие детей;</a:t>
            </a:r>
          </a:p>
          <a:p>
            <a:r>
              <a:rPr lang="ru-RU" sz="2400" b="1" i="1" dirty="0" smtClean="0"/>
              <a:t>-создавать условия для развития вариативного дошкольного образования;</a:t>
            </a:r>
          </a:p>
          <a:p>
            <a:r>
              <a:rPr lang="ru-RU" sz="2400" b="1" i="1" dirty="0" smtClean="0"/>
              <a:t>-обеспечить открытость дошкольного образования;</a:t>
            </a:r>
          </a:p>
          <a:p>
            <a:r>
              <a:rPr lang="ru-RU" sz="2400" b="1" i="1" dirty="0" smtClean="0"/>
              <a:t>-способствовать профессиональному развитию педагогических  работников</a:t>
            </a:r>
            <a:r>
              <a:rPr lang="ru-RU" sz="2000" b="1" i="1" dirty="0" smtClean="0"/>
              <a:t>.</a:t>
            </a:r>
            <a:endParaRPr lang="ru-RU" sz="2000" b="1"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descr="C:\Users\Оксана\Desktop\для презентации\IMG_2532.JPG"/>
          <p:cNvPicPr>
            <a:picLocks noGrp="1" noChangeAspect="1" noChangeArrowheads="1"/>
          </p:cNvPicPr>
          <p:nvPr>
            <p:ph idx="1"/>
          </p:nvPr>
        </p:nvPicPr>
        <p:blipFill>
          <a:blip r:embed="rId3" cstate="print"/>
          <a:srcRect/>
          <a:stretch>
            <a:fillRect/>
          </a:stretch>
        </p:blipFill>
        <p:spPr bwMode="auto">
          <a:xfrm rot="10800000">
            <a:off x="755576" y="260648"/>
            <a:ext cx="4032448" cy="302433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52" name="Picture 4" descr="C:\Users\Оксана\Desktop\для презентации\IMG_2652.JPG"/>
          <p:cNvPicPr>
            <a:picLocks noChangeAspect="1" noChangeArrowheads="1"/>
          </p:cNvPicPr>
          <p:nvPr/>
        </p:nvPicPr>
        <p:blipFill>
          <a:blip r:embed="rId4" cstate="print"/>
          <a:srcRect/>
          <a:stretch>
            <a:fillRect/>
          </a:stretch>
        </p:blipFill>
        <p:spPr bwMode="auto">
          <a:xfrm rot="5400000">
            <a:off x="4801589" y="751139"/>
            <a:ext cx="3707904" cy="272692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53" name="Picture 5" descr="C:\Users\Оксана\Desktop\для презентации\IMG_2761.JPG"/>
          <p:cNvPicPr>
            <a:picLocks noChangeAspect="1" noChangeArrowheads="1"/>
          </p:cNvPicPr>
          <p:nvPr/>
        </p:nvPicPr>
        <p:blipFill>
          <a:blip r:embed="rId5" cstate="print"/>
          <a:srcRect/>
          <a:stretch>
            <a:fillRect/>
          </a:stretch>
        </p:blipFill>
        <p:spPr bwMode="auto">
          <a:xfrm rot="10800000">
            <a:off x="755574" y="3428999"/>
            <a:ext cx="4032449" cy="316835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Рисунок 9" descr="https://img-fotki.yandex.ru/get/6732/166135785.1/0_112585_eaba1a4a_ori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3933056"/>
            <a:ext cx="1392151" cy="27614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i="1" dirty="0" smtClean="0"/>
              <a:t>ЗАДАЧИ</a:t>
            </a:r>
            <a:br>
              <a:rPr lang="ru-RU" sz="2800" b="1" i="1" dirty="0" smtClean="0"/>
            </a:br>
            <a:endParaRPr lang="ru-RU" sz="2800" dirty="0"/>
          </a:p>
        </p:txBody>
      </p:sp>
      <p:sp>
        <p:nvSpPr>
          <p:cNvPr id="3" name="Содержимое 2"/>
          <p:cNvSpPr>
            <a:spLocks noGrp="1"/>
          </p:cNvSpPr>
          <p:nvPr>
            <p:ph idx="1"/>
          </p:nvPr>
        </p:nvSpPr>
        <p:spPr>
          <a:xfrm>
            <a:off x="539552" y="332656"/>
            <a:ext cx="8229600" cy="230425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ru-RU" sz="2400" b="1" dirty="0" smtClean="0"/>
              <a:t>                                            </a:t>
            </a:r>
            <a:r>
              <a:rPr lang="ru-RU" sz="2400" b="1" i="1" dirty="0" smtClean="0"/>
              <a:t>ЗАДАЧИ</a:t>
            </a:r>
          </a:p>
          <a:p>
            <a:pPr>
              <a:buNone/>
            </a:pPr>
            <a:r>
              <a:rPr lang="ru-RU" sz="2400" b="1" dirty="0" smtClean="0"/>
              <a:t>     </a:t>
            </a:r>
            <a:r>
              <a:rPr lang="ru-RU" sz="2000" b="1" dirty="0" smtClean="0"/>
              <a:t>1</a:t>
            </a:r>
            <a:r>
              <a:rPr lang="ru-RU" sz="2000" dirty="0" smtClean="0"/>
              <a:t>.</a:t>
            </a:r>
            <a:r>
              <a:rPr lang="ru-RU" sz="2000" b="1" i="1" dirty="0" smtClean="0"/>
              <a:t>развитие воображения как основы творческой деятельности.</a:t>
            </a:r>
            <a:br>
              <a:rPr lang="ru-RU" sz="2000" b="1" i="1" dirty="0" smtClean="0"/>
            </a:br>
            <a:r>
              <a:rPr lang="ru-RU" sz="2000" b="1" i="1" dirty="0" smtClean="0"/>
              <a:t>2.развитие образной, ассоциативной памяти, внимание.</a:t>
            </a:r>
            <a:br>
              <a:rPr lang="ru-RU" sz="2000" b="1" i="1" dirty="0" smtClean="0"/>
            </a:br>
            <a:r>
              <a:rPr lang="ru-RU" sz="2000" b="1" i="1" dirty="0" smtClean="0"/>
              <a:t>3. развитие не стандартного мышления.</a:t>
            </a:r>
            <a:br>
              <a:rPr lang="ru-RU" sz="2000" b="1" i="1" dirty="0" smtClean="0"/>
            </a:br>
            <a:r>
              <a:rPr lang="ru-RU" sz="2000" b="1" i="1" dirty="0" smtClean="0"/>
              <a:t>4.развитие координации  мелкой моторики.</a:t>
            </a:r>
            <a:br>
              <a:rPr lang="ru-RU" sz="2000" b="1" i="1" dirty="0" smtClean="0"/>
            </a:br>
            <a:r>
              <a:rPr lang="ru-RU" sz="2000" b="1" i="1" dirty="0" smtClean="0"/>
              <a:t>5.развитие изобразительных навыков и умения</a:t>
            </a:r>
            <a:endParaRPr lang="ru-RU" sz="2000" dirty="0" smtClean="0"/>
          </a:p>
          <a:p>
            <a:endParaRPr lang="ru-RU" dirty="0"/>
          </a:p>
        </p:txBody>
      </p:sp>
      <p:pic>
        <p:nvPicPr>
          <p:cNvPr id="4" name="Picture 2" descr="C:\Users\Оксана\Desktop\для презентации\IMG_2738.JPG"/>
          <p:cNvPicPr>
            <a:picLocks noChangeAspect="1" noChangeArrowheads="1"/>
          </p:cNvPicPr>
          <p:nvPr/>
        </p:nvPicPr>
        <p:blipFill>
          <a:blip r:embed="rId3" cstate="print"/>
          <a:srcRect/>
          <a:stretch>
            <a:fillRect/>
          </a:stretch>
        </p:blipFill>
        <p:spPr bwMode="auto">
          <a:xfrm>
            <a:off x="539552" y="2852936"/>
            <a:ext cx="2592288" cy="34563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pic>
      <p:pic>
        <p:nvPicPr>
          <p:cNvPr id="5" name="Picture 3" descr="C:\Users\Оксана\Desktop\фото для презентации\P1110155.JPG"/>
          <p:cNvPicPr>
            <a:picLocks noChangeAspect="1" noChangeArrowheads="1"/>
          </p:cNvPicPr>
          <p:nvPr/>
        </p:nvPicPr>
        <p:blipFill>
          <a:blip r:embed="rId4" cstate="print"/>
          <a:srcRect/>
          <a:stretch>
            <a:fillRect/>
          </a:stretch>
        </p:blipFill>
        <p:spPr bwMode="auto">
          <a:xfrm>
            <a:off x="3419872" y="2852936"/>
            <a:ext cx="2448271" cy="34563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pic>
      <p:pic>
        <p:nvPicPr>
          <p:cNvPr id="6" name="Picture 2" descr="C:\Users\Оксана\Desktop\фото для презентации\IMG_3704.JPG"/>
          <p:cNvPicPr>
            <a:picLocks noChangeAspect="1" noChangeArrowheads="1"/>
          </p:cNvPicPr>
          <p:nvPr/>
        </p:nvPicPr>
        <p:blipFill>
          <a:blip r:embed="rId5" cstate="print"/>
          <a:srcRect/>
          <a:stretch>
            <a:fillRect/>
          </a:stretch>
        </p:blipFill>
        <p:spPr bwMode="auto">
          <a:xfrm>
            <a:off x="6228184" y="2852936"/>
            <a:ext cx="2520280" cy="34563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496944" cy="115212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fontScale="90000"/>
          </a:bodyPr>
          <a:lstStyle/>
          <a:p>
            <a:r>
              <a:rPr lang="ru-RU" sz="2400" b="1" i="1" dirty="0" smtClean="0">
                <a:solidFill>
                  <a:schemeClr val="tx1"/>
                </a:solidFill>
              </a:rPr>
              <a:t>С целью художественно-эстетического развития детей в детском саду организована  и оформлена  изостудия, оснащенная всем необходимым оборудованием</a:t>
            </a:r>
            <a:endParaRPr lang="ru-RU" sz="2400" b="1" i="1" dirty="0">
              <a:solidFill>
                <a:schemeClr val="tx1"/>
              </a:solidFill>
            </a:endParaRPr>
          </a:p>
        </p:txBody>
      </p:sp>
      <p:pic>
        <p:nvPicPr>
          <p:cNvPr id="4" name="Picture 2" descr="C:\Users\Оксана\Desktop\фото для презентации\IMG_4719.JPG"/>
          <p:cNvPicPr>
            <a:picLocks noGrp="1" noChangeAspect="1" noChangeArrowheads="1"/>
          </p:cNvPicPr>
          <p:nvPr>
            <p:ph idx="1"/>
          </p:nvPr>
        </p:nvPicPr>
        <p:blipFill>
          <a:blip r:embed="rId3" cstate="print"/>
          <a:srcRect/>
          <a:stretch>
            <a:fillRect/>
          </a:stretch>
        </p:blipFill>
        <p:spPr bwMode="auto">
          <a:xfrm>
            <a:off x="323528" y="1484784"/>
            <a:ext cx="8481433"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4">
              <a:shade val="50000"/>
            </a:schemeClr>
          </a:lnRef>
          <a:fillRef idx="1">
            <a:schemeClr val="accent4"/>
          </a:fillRef>
          <a:effectRef idx="0">
            <a:schemeClr val="accent4"/>
          </a:effectRef>
          <a:fontRef idx="minor">
            <a:schemeClr val="lt1"/>
          </a:fontRef>
        </p:style>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899592" y="188641"/>
            <a:ext cx="7416824" cy="1872207"/>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pPr>
              <a:buNone/>
            </a:pPr>
            <a:r>
              <a:rPr lang="ru-RU" sz="2400" b="1" i="1" dirty="0" smtClean="0"/>
              <a:t>      Кабинет изостудии – это отдельное просторное и светлое  помещение.</a:t>
            </a:r>
          </a:p>
          <a:p>
            <a:pPr>
              <a:buNone/>
            </a:pPr>
            <a:r>
              <a:rPr lang="ru-RU" sz="2400" b="1" i="1" dirty="0" smtClean="0"/>
              <a:t>      Изостудия оснащена  столами , достаточным количеством посадочных мест, мебельной  стенкой для хранения художественного материала, оформлена с учетом возрастных и психологических особенностей детей.</a:t>
            </a:r>
            <a:endParaRPr lang="ru-RU" sz="2400" b="1" i="1" dirty="0"/>
          </a:p>
        </p:txBody>
      </p:sp>
      <p:pic>
        <p:nvPicPr>
          <p:cNvPr id="2050" name="Picture 2" descr="C:\Users\Оксана\Desktop\презентация 2\IMG_4736.JPG"/>
          <p:cNvPicPr>
            <a:picLocks noChangeAspect="1" noChangeArrowheads="1"/>
          </p:cNvPicPr>
          <p:nvPr/>
        </p:nvPicPr>
        <p:blipFill>
          <a:blip r:embed="rId3" cstate="print"/>
          <a:srcRect/>
          <a:stretch>
            <a:fillRect/>
          </a:stretch>
        </p:blipFill>
        <p:spPr bwMode="auto">
          <a:xfrm>
            <a:off x="886606" y="2132856"/>
            <a:ext cx="7429809" cy="453650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88640"/>
            <a:ext cx="7560840" cy="158417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oAutofit/>
          </a:bodyPr>
          <a:lstStyle/>
          <a:p>
            <a:r>
              <a:rPr lang="ru-RU" sz="2400" b="1" i="1" dirty="0" smtClean="0"/>
              <a:t/>
            </a:r>
            <a:br>
              <a:rPr lang="ru-RU" sz="2400" b="1" i="1" dirty="0" smtClean="0"/>
            </a:br>
            <a:r>
              <a:rPr lang="ru-RU" sz="2400" b="1" i="1" dirty="0" smtClean="0"/>
              <a:t>При оформлении кабинета  учитывались все требования организации развивающей среды. Так как это важно для формирования хорошего вкуса у детей. </a:t>
            </a:r>
            <a:br>
              <a:rPr lang="ru-RU" sz="2400" b="1" i="1" dirty="0" smtClean="0"/>
            </a:br>
            <a:endParaRPr lang="ru-RU" sz="2400" b="1" i="1" dirty="0"/>
          </a:p>
        </p:txBody>
      </p:sp>
      <p:pic>
        <p:nvPicPr>
          <p:cNvPr id="1026" name="Picture 2" descr="C:\Users\Оксана\Desktop\фото для презентации\P1110057.JPG"/>
          <p:cNvPicPr>
            <a:picLocks noGrp="1" noChangeAspect="1" noChangeArrowheads="1"/>
          </p:cNvPicPr>
          <p:nvPr>
            <p:ph idx="1"/>
          </p:nvPr>
        </p:nvPicPr>
        <p:blipFill>
          <a:blip r:embed="rId3" cstate="print"/>
          <a:srcRect/>
          <a:stretch>
            <a:fillRect/>
          </a:stretch>
        </p:blipFill>
        <p:spPr bwMode="auto">
          <a:xfrm>
            <a:off x="755576" y="1988840"/>
            <a:ext cx="3528392" cy="453650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7" name="Picture 3" descr="C:\Users\Оксана\Desktop\рисуют ДЕТИ №2\для гали новые\P1100895.JPG"/>
          <p:cNvPicPr>
            <a:picLocks noChangeAspect="1" noChangeArrowheads="1"/>
          </p:cNvPicPr>
          <p:nvPr/>
        </p:nvPicPr>
        <p:blipFill>
          <a:blip r:embed="rId4" cstate="print"/>
          <a:srcRect/>
          <a:stretch>
            <a:fillRect/>
          </a:stretch>
        </p:blipFill>
        <p:spPr bwMode="auto">
          <a:xfrm>
            <a:off x="4860032" y="1988840"/>
            <a:ext cx="3456384" cy="453650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352928" cy="6264696"/>
          </a:xfrm>
        </p:spPr>
        <p:txBody>
          <a:bodyPr/>
          <a:lstStyle/>
          <a:p>
            <a:endParaRPr lang="ru-RU" dirty="0"/>
          </a:p>
        </p:txBody>
      </p:sp>
      <p:pic>
        <p:nvPicPr>
          <p:cNvPr id="1026" name="Picture 2" descr="C:\Users\Оксана\Desktop\фото для презентации\IMG_4766.JPG"/>
          <p:cNvPicPr>
            <a:picLocks noGrp="1" noChangeAspect="1" noChangeArrowheads="1"/>
          </p:cNvPicPr>
          <p:nvPr>
            <p:ph idx="1"/>
          </p:nvPr>
        </p:nvPicPr>
        <p:blipFill>
          <a:blip r:embed="rId3" cstate="print"/>
          <a:srcRect/>
          <a:stretch>
            <a:fillRect/>
          </a:stretch>
        </p:blipFill>
        <p:spPr bwMode="auto">
          <a:xfrm>
            <a:off x="4427984" y="1268760"/>
            <a:ext cx="4320480" cy="517403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8" name="Picture 4" descr="C:\Users\Оксана\Desktop\фото для презентации\P1020795.JPG"/>
          <p:cNvPicPr>
            <a:picLocks noChangeAspect="1" noChangeArrowheads="1"/>
          </p:cNvPicPr>
          <p:nvPr/>
        </p:nvPicPr>
        <p:blipFill>
          <a:blip r:embed="rId4" cstate="print"/>
          <a:srcRect/>
          <a:stretch>
            <a:fillRect/>
          </a:stretch>
        </p:blipFill>
        <p:spPr bwMode="auto">
          <a:xfrm>
            <a:off x="251520" y="260648"/>
            <a:ext cx="4896544" cy="367240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Рисунок 9" descr="https://png-images.ru/wp-content/uploads/2015/03/03/6583/png/pencil_PNG3864.pn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682072" y="4590735"/>
            <a:ext cx="2185039" cy="1589761"/>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834</TotalTime>
  <Words>500</Words>
  <Application>Microsoft Office PowerPoint</Application>
  <PresentationFormat>Экран (4:3)</PresentationFormat>
  <Paragraphs>57</Paragraphs>
  <Slides>23</Slides>
  <Notes>23</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Презентация PowerPoint</vt:lpstr>
      <vt:lpstr>Презентация PowerPoint</vt:lpstr>
      <vt:lpstr>Презентация PowerPoint</vt:lpstr>
      <vt:lpstr>Презентация PowerPoint</vt:lpstr>
      <vt:lpstr>ЗАДАЧИ </vt:lpstr>
      <vt:lpstr>С целью художественно-эстетического развития детей в детском саду организована  и оформлена  изостудия, оснащенная всем необходимым оборудованием</vt:lpstr>
      <vt:lpstr>Презентация PowerPoint</vt:lpstr>
      <vt:lpstr> При оформлении кабинета  учитывались все требования организации развивающей среды. Так как это важно для формирования хорошего вкуса у детей.  </vt:lpstr>
      <vt:lpstr>Презентация PowerPoint</vt:lpstr>
      <vt:lpstr>Художественные материалы  и инструменты:   1.кисти акварельные № 2,4,5,6,9,10 2. кисти клеевые 3.кисти тычковые 4.карандаши цветные 5.карандаши графитные  6. карандаши сангиновые  7. карандаши угольные  8. фартуки 9. клеёнки  10.банки для воды</vt:lpstr>
      <vt:lpstr>11.пастель масляная 12.пастель художественная 13.клей-карандашь 14.краски акварельные 15.краски гуашевые 16.фломастеры 17.маркеры пермаментные  синие, зеленые, черные, коричневые 18. палитры 19.цветная бумага 20.стеки 21.дощечки для лепки 22.папки для акварели 23.папки для черчения 24.ручки гелевые 25.ластики 26. ножницы 27.бумага для пастели</vt:lpstr>
      <vt:lpstr> В кабинете имеется магнитная доска</vt:lpstr>
      <vt:lpstr>На занятиях по рисования в изостудии помимо рисования с детьми проводятся беседы, рассматривание картин и иллюстраций по теме</vt:lpstr>
      <vt:lpstr>Для знакомства детей с народным творчеством в кабинете имеется экспонаты народного промысла</vt:lpstr>
      <vt:lpstr> Произведения народного искусства просты по форме, ясны по замыслу, поэтому легко воспринимаются детьми. Знакомство с народным  творчеством формирует духовно-нравственные отношения  к культурному наследию своего народа  </vt:lpstr>
      <vt:lpstr>С целью художественно эстетического развития детей в кабинете имеется необходимая методическая литература, пособия по рисованию, аппликации, лепке, по декоративно-прикладному искусству, наборы репродукций известных картин, дидактические игры.</vt:lpstr>
      <vt:lpstr>Презентация PowerPoint</vt:lpstr>
      <vt:lpstr>Мы способствуем возникновению у ребёнка ощущения того, что его рисунок интересен другим. С этой целью мы используем детские рисунки для оформления интерьера изостудии и детского сада</vt:lpstr>
      <vt:lpstr>Изостудия оснащена интерактивной сенсерной панелью, музыкальным центром. Интерактивная сенсерная панель –это в первую очередь способ развлечения и обучения детей. Обучение дошкольников становится более привлекательным и захватывающим. </vt:lpstr>
      <vt:lpstr>Компьютерные технологии –особое направление в работе с детьми, которое способно помочь его развитию. Применение ИКТ- как средство интерактивного обучения позволяет стимулировать познавательную деятельность дошкольников. </vt:lpstr>
      <vt:lpstr>Для всестороннего развития детей кабинет оборудован интерактивной песочницей iSandBOX. Это комплекс в котором обычный песок превращается в земную поверхность (в зависимости от программы). Ребенок создает свой мир и меняет его по своему желанию.</vt:lpstr>
      <vt:lpstr>Интерактивная песочница-многофункциональный современный инструмент, который успешно применяется в работе с дошкольниками и позволяет достичь  высоких результатов в обучении и развитии детей. Использование песочницы помогает раскрыть творческие способности детей, и пробудить скрытые таланты уже в раннем возрасте.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Олег</dc:creator>
  <cp:lastModifiedBy>user</cp:lastModifiedBy>
  <cp:revision>104</cp:revision>
  <dcterms:created xsi:type="dcterms:W3CDTF">2012-08-01T11:30:26Z</dcterms:created>
  <dcterms:modified xsi:type="dcterms:W3CDTF">2017-11-09T07:26:57Z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138362</vt:lpwstr>
  </property>
  <property fmtid="{D5CDD505-2E9C-101B-9397-08002B2CF9AE}" pid="3" name="NXPowerLiteSettings">
    <vt:lpwstr>F7000400038000</vt:lpwstr>
  </property>
  <property fmtid="{D5CDD505-2E9C-101B-9397-08002B2CF9AE}" pid="4" name="NXPowerLiteVersion">
    <vt:lpwstr>D5.0.3</vt:lpwstr>
  </property>
</Properties>
</file>